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Canva Sans Bold" panose="020B0604020202020204" charset="0"/>
      <p:regular r:id="rId19"/>
    </p:embeddedFont>
    <p:embeddedFont>
      <p:font typeface="Montserrat Bold" panose="020B0604020202020204" charset="0"/>
      <p:regular r:id="rId20"/>
    </p:embeddedFont>
    <p:embeddedFont>
      <p:font typeface="Poppins Bold" panose="020B0604020202020204" charset="0"/>
      <p:regular r:id="rId21"/>
    </p:embeddedFont>
    <p:embeddedFont>
      <p:font typeface="Poppins" panose="020B0604020202020204" charset="0"/>
      <p:regular r:id="rId22"/>
    </p:embeddedFont>
    <p:embeddedFont>
      <p:font typeface="Canva San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42" d="100"/>
          <a:sy n="42" d="100"/>
        </p:scale>
        <p:origin x="780"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2.png>
</file>

<file path=ppt/media/image2.sv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grpSp>
        <p:nvGrpSpPr>
          <p:cNvPr id="4" name="Group 4"/>
          <p:cNvGrpSpPr/>
          <p:nvPr/>
        </p:nvGrpSpPr>
        <p:grpSpPr>
          <a:xfrm>
            <a:off x="1028700" y="847948"/>
            <a:ext cx="2474806" cy="660290"/>
            <a:chOff x="0" y="0"/>
            <a:chExt cx="936333" cy="249818"/>
          </a:xfrm>
        </p:grpSpPr>
        <p:sp>
          <p:nvSpPr>
            <p:cNvPr id="5" name="Freeform 5"/>
            <p:cNvSpPr/>
            <p:nvPr/>
          </p:nvSpPr>
          <p:spPr>
            <a:xfrm>
              <a:off x="0" y="0"/>
              <a:ext cx="936333" cy="249818"/>
            </a:xfrm>
            <a:custGeom>
              <a:avLst/>
              <a:gdLst/>
              <a:ahLst/>
              <a:cxnLst/>
              <a:rect l="l" t="t" r="r" b="b"/>
              <a:pathLst>
                <a:path w="936333" h="249818">
                  <a:moveTo>
                    <a:pt x="124909" y="0"/>
                  </a:moveTo>
                  <a:lnTo>
                    <a:pt x="811424" y="0"/>
                  </a:lnTo>
                  <a:cubicBezTo>
                    <a:pt x="880410" y="0"/>
                    <a:pt x="936333" y="55924"/>
                    <a:pt x="936333" y="124909"/>
                  </a:cubicBezTo>
                  <a:lnTo>
                    <a:pt x="936333" y="124909"/>
                  </a:lnTo>
                  <a:cubicBezTo>
                    <a:pt x="936333" y="158037"/>
                    <a:pt x="923173" y="189808"/>
                    <a:pt x="899748" y="213233"/>
                  </a:cubicBezTo>
                  <a:cubicBezTo>
                    <a:pt x="876323" y="236658"/>
                    <a:pt x="844552" y="249818"/>
                    <a:pt x="811424"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E441FF">
                    <a:alpha val="100000"/>
                  </a:srgbClr>
                </a:gs>
                <a:gs pos="100000">
                  <a:srgbClr val="4E31FF">
                    <a:alpha val="100000"/>
                  </a:srgbClr>
                </a:gs>
              </a:gsLst>
              <a:lin ang="0"/>
            </a:gradFill>
          </p:spPr>
        </p:sp>
        <p:sp>
          <p:nvSpPr>
            <p:cNvPr id="6" name="TextBox 6"/>
            <p:cNvSpPr txBox="1"/>
            <p:nvPr/>
          </p:nvSpPr>
          <p:spPr>
            <a:xfrm>
              <a:off x="0" y="-38100"/>
              <a:ext cx="936333" cy="28791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2354974" y="7175217"/>
            <a:ext cx="16009226" cy="3128720"/>
            <a:chOff x="0" y="0"/>
            <a:chExt cx="4274726" cy="1179063"/>
          </a:xfrm>
        </p:grpSpPr>
        <p:sp>
          <p:nvSpPr>
            <p:cNvPr id="8" name="Freeform 8"/>
            <p:cNvSpPr/>
            <p:nvPr/>
          </p:nvSpPr>
          <p:spPr>
            <a:xfrm>
              <a:off x="0" y="0"/>
              <a:ext cx="4274726" cy="1179063"/>
            </a:xfrm>
            <a:custGeom>
              <a:avLst/>
              <a:gdLst/>
              <a:ahLst/>
              <a:cxnLst/>
              <a:rect l="l" t="t" r="r" b="b"/>
              <a:pathLst>
                <a:path w="4274726" h="1179063">
                  <a:moveTo>
                    <a:pt x="41976" y="0"/>
                  </a:moveTo>
                  <a:lnTo>
                    <a:pt x="4232750" y="0"/>
                  </a:lnTo>
                  <a:cubicBezTo>
                    <a:pt x="4255933" y="0"/>
                    <a:pt x="4274726" y="18793"/>
                    <a:pt x="4274726" y="41976"/>
                  </a:cubicBezTo>
                  <a:lnTo>
                    <a:pt x="4274726" y="1137087"/>
                  </a:lnTo>
                  <a:cubicBezTo>
                    <a:pt x="4274726" y="1148220"/>
                    <a:pt x="4270303" y="1158897"/>
                    <a:pt x="4262432" y="1166769"/>
                  </a:cubicBezTo>
                  <a:cubicBezTo>
                    <a:pt x="4254560" y="1174641"/>
                    <a:pt x="4243883" y="1179063"/>
                    <a:pt x="4232750" y="1179063"/>
                  </a:cubicBezTo>
                  <a:lnTo>
                    <a:pt x="41976" y="1179063"/>
                  </a:lnTo>
                  <a:cubicBezTo>
                    <a:pt x="18793" y="1179063"/>
                    <a:pt x="0" y="1160270"/>
                    <a:pt x="0" y="1137087"/>
                  </a:cubicBezTo>
                  <a:lnTo>
                    <a:pt x="0" y="41976"/>
                  </a:lnTo>
                  <a:cubicBezTo>
                    <a:pt x="0" y="18793"/>
                    <a:pt x="18793" y="0"/>
                    <a:pt x="41976" y="0"/>
                  </a:cubicBezTo>
                  <a:close/>
                </a:path>
              </a:pathLst>
            </a:custGeom>
            <a:gradFill rotWithShape="1">
              <a:gsLst>
                <a:gs pos="0">
                  <a:srgbClr val="E441FF">
                    <a:alpha val="100000"/>
                  </a:srgbClr>
                </a:gs>
                <a:gs pos="100000">
                  <a:srgbClr val="4E31FF">
                    <a:alpha val="100000"/>
                  </a:srgbClr>
                </a:gs>
              </a:gsLst>
              <a:lin ang="0"/>
            </a:gradFill>
          </p:spPr>
        </p:sp>
        <p:sp>
          <p:nvSpPr>
            <p:cNvPr id="9" name="TextBox 9"/>
            <p:cNvSpPr txBox="1"/>
            <p:nvPr/>
          </p:nvSpPr>
          <p:spPr>
            <a:xfrm>
              <a:off x="0" y="-38100"/>
              <a:ext cx="4274726" cy="1217163"/>
            </a:xfrm>
            <a:prstGeom prst="rect">
              <a:avLst/>
            </a:prstGeom>
          </p:spPr>
          <p:txBody>
            <a:bodyPr lIns="50800" tIns="50800" rIns="50800" bIns="50800" rtlCol="0" anchor="ctr"/>
            <a:lstStyle/>
            <a:p>
              <a:pPr algn="ctr">
                <a:lnSpc>
                  <a:spcPts val="2876"/>
                </a:lnSpc>
              </a:pPr>
              <a:endParaRPr/>
            </a:p>
          </p:txBody>
        </p:sp>
      </p:grpSp>
      <p:sp>
        <p:nvSpPr>
          <p:cNvPr id="10" name="TextBox 10"/>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11" name="Freeform 11"/>
          <p:cNvSpPr/>
          <p:nvPr/>
        </p:nvSpPr>
        <p:spPr>
          <a:xfrm>
            <a:off x="-49449" y="414169"/>
            <a:ext cx="4274274" cy="9872831"/>
          </a:xfrm>
          <a:custGeom>
            <a:avLst/>
            <a:gdLst/>
            <a:ahLst/>
            <a:cxnLst/>
            <a:rect l="l" t="t" r="r" b="b"/>
            <a:pathLst>
              <a:path w="5234252" h="10848191">
                <a:moveTo>
                  <a:pt x="0" y="0"/>
                </a:moveTo>
                <a:lnTo>
                  <a:pt x="5234252" y="0"/>
                </a:lnTo>
                <a:lnTo>
                  <a:pt x="5234252" y="10848190"/>
                </a:lnTo>
                <a:lnTo>
                  <a:pt x="0" y="10848190"/>
                </a:lnTo>
                <a:lnTo>
                  <a:pt x="0" y="0"/>
                </a:lnTo>
                <a:close/>
              </a:path>
            </a:pathLst>
          </a:custGeom>
          <a:blipFill>
            <a:blip r:embed="rId4"/>
            <a:stretch>
              <a:fillRect/>
            </a:stretch>
          </a:blipFill>
        </p:spPr>
      </p:sp>
      <p:sp>
        <p:nvSpPr>
          <p:cNvPr id="12" name="Freeform 12"/>
          <p:cNvSpPr/>
          <p:nvPr/>
        </p:nvSpPr>
        <p:spPr>
          <a:xfrm>
            <a:off x="-633800" y="2261795"/>
            <a:ext cx="2331808" cy="2517894"/>
          </a:xfrm>
          <a:custGeom>
            <a:avLst/>
            <a:gdLst/>
            <a:ahLst/>
            <a:cxnLst/>
            <a:rect l="l" t="t" r="r" b="b"/>
            <a:pathLst>
              <a:path w="2331808" h="2517894">
                <a:moveTo>
                  <a:pt x="0" y="0"/>
                </a:moveTo>
                <a:lnTo>
                  <a:pt x="2331809" y="0"/>
                </a:lnTo>
                <a:lnTo>
                  <a:pt x="2331809" y="2517894"/>
                </a:lnTo>
                <a:lnTo>
                  <a:pt x="0" y="2517894"/>
                </a:lnTo>
                <a:lnTo>
                  <a:pt x="0" y="0"/>
                </a:lnTo>
                <a:close/>
              </a:path>
            </a:pathLst>
          </a:custGeom>
          <a:blipFill>
            <a:blip r:embed="rId5"/>
            <a:stretch>
              <a:fillRect/>
            </a:stretch>
          </a:blipFill>
        </p:spPr>
      </p:sp>
      <p:sp>
        <p:nvSpPr>
          <p:cNvPr id="13" name="Freeform 13"/>
          <p:cNvSpPr/>
          <p:nvPr/>
        </p:nvSpPr>
        <p:spPr>
          <a:xfrm flipH="1">
            <a:off x="17259300" y="3915123"/>
            <a:ext cx="2878466" cy="3108176"/>
          </a:xfrm>
          <a:custGeom>
            <a:avLst/>
            <a:gdLst/>
            <a:ahLst/>
            <a:cxnLst/>
            <a:rect l="l" t="t" r="r" b="b"/>
            <a:pathLst>
              <a:path w="2878466" h="3108176">
                <a:moveTo>
                  <a:pt x="2878466" y="0"/>
                </a:moveTo>
                <a:lnTo>
                  <a:pt x="0" y="0"/>
                </a:lnTo>
                <a:lnTo>
                  <a:pt x="0" y="3108176"/>
                </a:lnTo>
                <a:lnTo>
                  <a:pt x="2878466" y="3108176"/>
                </a:lnTo>
                <a:lnTo>
                  <a:pt x="2878466" y="0"/>
                </a:lnTo>
                <a:close/>
              </a:path>
            </a:pathLst>
          </a:custGeom>
          <a:blipFill>
            <a:blip r:embed="rId5"/>
            <a:stretch>
              <a:fillRect/>
            </a:stretch>
          </a:blipFill>
        </p:spPr>
      </p:sp>
      <p:sp>
        <p:nvSpPr>
          <p:cNvPr id="14" name="TextBox 14"/>
          <p:cNvSpPr txBox="1"/>
          <p:nvPr/>
        </p:nvSpPr>
        <p:spPr>
          <a:xfrm>
            <a:off x="6244603" y="4368253"/>
            <a:ext cx="8526135" cy="775247"/>
          </a:xfrm>
          <a:prstGeom prst="rect">
            <a:avLst/>
          </a:prstGeom>
        </p:spPr>
        <p:txBody>
          <a:bodyPr lIns="0" tIns="0" rIns="0" bIns="0" rtlCol="0" anchor="t">
            <a:spAutoFit/>
          </a:bodyPr>
          <a:lstStyle/>
          <a:p>
            <a:pPr algn="l">
              <a:lnSpc>
                <a:spcPts val="5984"/>
              </a:lnSpc>
            </a:pPr>
            <a:r>
              <a:rPr lang="en-US" sz="4274">
                <a:solidFill>
                  <a:srgbClr val="5E17EB"/>
                </a:solidFill>
                <a:latin typeface="Poppins"/>
                <a:ea typeface="Poppins"/>
                <a:cs typeface="Poppins"/>
                <a:sym typeface="Poppins"/>
              </a:rPr>
              <a:t>Capstone Project</a:t>
            </a:r>
          </a:p>
        </p:txBody>
      </p:sp>
      <p:sp>
        <p:nvSpPr>
          <p:cNvPr id="15" name="TextBox 15"/>
          <p:cNvSpPr txBox="1"/>
          <p:nvPr/>
        </p:nvSpPr>
        <p:spPr>
          <a:xfrm>
            <a:off x="6244603" y="2637143"/>
            <a:ext cx="9567062" cy="1179007"/>
          </a:xfrm>
          <a:prstGeom prst="rect">
            <a:avLst/>
          </a:prstGeom>
        </p:spPr>
        <p:txBody>
          <a:bodyPr lIns="0" tIns="0" rIns="0" bIns="0" rtlCol="0" anchor="t">
            <a:spAutoFit/>
          </a:bodyPr>
          <a:lstStyle/>
          <a:p>
            <a:pPr algn="l">
              <a:lnSpc>
                <a:spcPts val="4417"/>
              </a:lnSpc>
            </a:pPr>
            <a:r>
              <a:rPr lang="en-US" sz="4417" b="1">
                <a:solidFill>
                  <a:srgbClr val="5E17EB"/>
                </a:solidFill>
                <a:latin typeface="Poppins Bold"/>
                <a:ea typeface="Poppins Bold"/>
                <a:cs typeface="Poppins Bold"/>
                <a:sym typeface="Poppins Bold"/>
              </a:rPr>
              <a:t>FORECASTING FOOD DELIVERY DEMAND USING WEATHER &amp; TIME</a:t>
            </a:r>
          </a:p>
        </p:txBody>
      </p:sp>
      <p:sp>
        <p:nvSpPr>
          <p:cNvPr id="16" name="TextBox 16"/>
          <p:cNvSpPr txBox="1"/>
          <p:nvPr/>
        </p:nvSpPr>
        <p:spPr>
          <a:xfrm>
            <a:off x="12069513" y="7881471"/>
            <a:ext cx="4478734" cy="712469"/>
          </a:xfrm>
          <a:prstGeom prst="rect">
            <a:avLst/>
          </a:prstGeom>
        </p:spPr>
        <p:txBody>
          <a:bodyPr lIns="0" tIns="0" rIns="0" bIns="0" rtlCol="0" anchor="t">
            <a:spAutoFit/>
          </a:bodyPr>
          <a:lstStyle/>
          <a:p>
            <a:pPr algn="ctr">
              <a:lnSpc>
                <a:spcPts val="5880"/>
              </a:lnSpc>
            </a:pPr>
            <a:r>
              <a:rPr lang="en-US" sz="4200" b="1" dirty="0">
                <a:solidFill>
                  <a:srgbClr val="000000"/>
                </a:solidFill>
                <a:latin typeface="Canva Sans Bold"/>
                <a:ea typeface="Canva Sans Bold"/>
                <a:cs typeface="Canva Sans Bold"/>
                <a:sym typeface="Canva Sans Bold"/>
              </a:rPr>
              <a:t>Group Members: </a:t>
            </a:r>
          </a:p>
        </p:txBody>
      </p:sp>
      <p:sp>
        <p:nvSpPr>
          <p:cNvPr id="17" name="TextBox 17"/>
          <p:cNvSpPr txBox="1"/>
          <p:nvPr/>
        </p:nvSpPr>
        <p:spPr>
          <a:xfrm>
            <a:off x="11267924" y="8527265"/>
            <a:ext cx="5280323" cy="1944369"/>
          </a:xfrm>
          <a:prstGeom prst="rect">
            <a:avLst/>
          </a:prstGeom>
        </p:spPr>
        <p:txBody>
          <a:bodyPr lIns="0" tIns="0" rIns="0" bIns="0" rtlCol="0" anchor="t">
            <a:spAutoFit/>
          </a:bodyPr>
          <a:lstStyle/>
          <a:p>
            <a:pPr marL="798838" lvl="1" indent="-399419" algn="ctr">
              <a:lnSpc>
                <a:spcPts val="5180"/>
              </a:lnSpc>
              <a:buFont typeface="Arial"/>
              <a:buChar char="•"/>
            </a:pPr>
            <a:r>
              <a:rPr lang="en-US" sz="3700" b="1" dirty="0" err="1" smtClean="0">
                <a:solidFill>
                  <a:srgbClr val="000000"/>
                </a:solidFill>
                <a:latin typeface="Canva Sans Bold"/>
                <a:ea typeface="Canva Sans Bold"/>
                <a:cs typeface="Canva Sans Bold"/>
                <a:sym typeface="Canva Sans Bold"/>
              </a:rPr>
              <a:t>Priyank</a:t>
            </a:r>
            <a:r>
              <a:rPr lang="en-US" sz="3700" b="1" dirty="0" smtClean="0">
                <a:solidFill>
                  <a:srgbClr val="000000"/>
                </a:solidFill>
                <a:latin typeface="Canva Sans Bold"/>
                <a:ea typeface="Canva Sans Bold"/>
                <a:cs typeface="Canva Sans Bold"/>
                <a:sym typeface="Canva Sans Bold"/>
              </a:rPr>
              <a:t> Patel</a:t>
            </a:r>
            <a:r>
              <a:rPr lang="en-US" sz="3700" b="1" dirty="0" smtClean="0">
                <a:solidFill>
                  <a:srgbClr val="000000"/>
                </a:solidFill>
                <a:latin typeface="Canva Sans Bold"/>
                <a:ea typeface="Canva Sans Bold"/>
                <a:cs typeface="Canva Sans Bold"/>
                <a:sym typeface="Canva Sans Bold"/>
              </a:rPr>
              <a:t> </a:t>
            </a:r>
          </a:p>
          <a:p>
            <a:pPr marL="798838" lvl="1" indent="-399419" algn="ctr">
              <a:lnSpc>
                <a:spcPts val="5180"/>
              </a:lnSpc>
              <a:buFont typeface="Arial"/>
              <a:buChar char="•"/>
            </a:pPr>
            <a:r>
              <a:rPr lang="en-US" sz="3700" b="1" dirty="0" smtClean="0">
                <a:solidFill>
                  <a:srgbClr val="000000"/>
                </a:solidFill>
                <a:latin typeface="Canva Sans Bold"/>
                <a:ea typeface="Canva Sans Bold"/>
                <a:cs typeface="Canva Sans Bold"/>
                <a:sym typeface="Canva Sans Bold"/>
              </a:rPr>
              <a:t>Neel </a:t>
            </a:r>
            <a:r>
              <a:rPr lang="en-US" sz="3700" b="1" dirty="0">
                <a:solidFill>
                  <a:srgbClr val="000000"/>
                </a:solidFill>
                <a:latin typeface="Canva Sans Bold"/>
                <a:ea typeface="Canva Sans Bold"/>
                <a:cs typeface="Canva Sans Bold"/>
                <a:sym typeface="Canva Sans Bold"/>
              </a:rPr>
              <a:t>Patel</a:t>
            </a:r>
          </a:p>
          <a:p>
            <a:pPr algn="ctr">
              <a:lnSpc>
                <a:spcPts val="5180"/>
              </a:lnSpc>
            </a:pPr>
            <a:endParaRPr lang="en-US" sz="3700" b="1" dirty="0">
              <a:solidFill>
                <a:srgbClr val="000000"/>
              </a:solidFill>
              <a:latin typeface="Canva Sans Bold"/>
              <a:ea typeface="Canva Sans Bold"/>
              <a:cs typeface="Canva Sans Bold"/>
              <a:sym typeface="Canva Sans 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Freeform 4"/>
          <p:cNvSpPr/>
          <p:nvPr/>
        </p:nvSpPr>
        <p:spPr>
          <a:xfrm>
            <a:off x="1448097" y="2415048"/>
            <a:ext cx="15391806" cy="7325453"/>
          </a:xfrm>
          <a:custGeom>
            <a:avLst/>
            <a:gdLst/>
            <a:ahLst/>
            <a:cxnLst/>
            <a:rect l="l" t="t" r="r" b="b"/>
            <a:pathLst>
              <a:path w="15391806" h="7325453">
                <a:moveTo>
                  <a:pt x="0" y="0"/>
                </a:moveTo>
                <a:lnTo>
                  <a:pt x="15391806" y="0"/>
                </a:lnTo>
                <a:lnTo>
                  <a:pt x="15391806" y="7325453"/>
                </a:lnTo>
                <a:lnTo>
                  <a:pt x="0" y="7325453"/>
                </a:lnTo>
                <a:lnTo>
                  <a:pt x="0" y="0"/>
                </a:lnTo>
                <a:close/>
              </a:path>
            </a:pathLst>
          </a:custGeom>
          <a:blipFill>
            <a:blip r:embed="rId4"/>
            <a:stretch>
              <a:fillRect l="-1729" t="-47669" r="-36180" b="-15127"/>
            </a:stretch>
          </a:blipFill>
        </p:spPr>
      </p:sp>
      <p:sp>
        <p:nvSpPr>
          <p:cNvPr id="5" name="TextBox 5"/>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6" name="TextBox 6"/>
          <p:cNvSpPr txBox="1"/>
          <p:nvPr/>
        </p:nvSpPr>
        <p:spPr>
          <a:xfrm>
            <a:off x="700548" y="349768"/>
            <a:ext cx="8115300" cy="1331032"/>
          </a:xfrm>
          <a:prstGeom prst="rect">
            <a:avLst/>
          </a:prstGeom>
        </p:spPr>
        <p:txBody>
          <a:bodyPr lIns="0" tIns="0" rIns="0" bIns="0" rtlCol="0" anchor="t">
            <a:spAutoFit/>
          </a:bodyPr>
          <a:lstStyle/>
          <a:p>
            <a:pPr algn="just">
              <a:lnSpc>
                <a:spcPts val="9782"/>
              </a:lnSpc>
            </a:pPr>
            <a:r>
              <a:rPr lang="en-US" sz="8657" b="1">
                <a:solidFill>
                  <a:srgbClr val="5E17EB"/>
                </a:solidFill>
                <a:latin typeface="Poppins Bold"/>
                <a:ea typeface="Poppins Bold"/>
                <a:cs typeface="Poppins Bold"/>
                <a:sym typeface="Poppins Bold"/>
              </a:rPr>
              <a:t>Achievement</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596979" y="1159043"/>
            <a:ext cx="15863729" cy="963240"/>
          </a:xfrm>
          <a:prstGeom prst="rect">
            <a:avLst/>
          </a:prstGeom>
        </p:spPr>
        <p:txBody>
          <a:bodyPr lIns="0" tIns="0" rIns="0" bIns="0" rtlCol="0" anchor="t">
            <a:spAutoFit/>
          </a:bodyPr>
          <a:lstStyle/>
          <a:p>
            <a:pPr algn="just">
              <a:lnSpc>
                <a:spcPts val="7022"/>
              </a:lnSpc>
            </a:pPr>
            <a:r>
              <a:rPr lang="en-US" sz="6214" b="1" u="sng">
                <a:solidFill>
                  <a:srgbClr val="5E17EB"/>
                </a:solidFill>
                <a:latin typeface="Poppins Bold"/>
                <a:ea typeface="Poppins Bold"/>
                <a:cs typeface="Poppins Bold"/>
                <a:sym typeface="Poppins Bold"/>
              </a:rPr>
              <a:t>What Makes This Project Unique:</a:t>
            </a:r>
          </a:p>
        </p:txBody>
      </p:sp>
      <p:sp>
        <p:nvSpPr>
          <p:cNvPr id="6" name="TextBox 6"/>
          <p:cNvSpPr txBox="1"/>
          <p:nvPr/>
        </p:nvSpPr>
        <p:spPr>
          <a:xfrm>
            <a:off x="885024" y="2966273"/>
            <a:ext cx="13423856" cy="2177227"/>
          </a:xfrm>
          <a:prstGeom prst="rect">
            <a:avLst/>
          </a:prstGeom>
        </p:spPr>
        <p:txBody>
          <a:bodyPr lIns="0" tIns="0" rIns="0" bIns="0" rtlCol="0" anchor="t">
            <a:spAutoFit/>
          </a:bodyPr>
          <a:lstStyle/>
          <a:p>
            <a:pPr marL="630568" lvl="1" indent="-315284" algn="just">
              <a:lnSpc>
                <a:spcPts val="4380"/>
              </a:lnSpc>
              <a:buFont typeface="Arial"/>
              <a:buChar char="•"/>
            </a:pPr>
            <a:r>
              <a:rPr lang="en-US" sz="2920" spc="29">
                <a:solidFill>
                  <a:srgbClr val="5E17EB"/>
                </a:solidFill>
                <a:latin typeface="Poppins"/>
                <a:ea typeface="Poppins"/>
                <a:cs typeface="Poppins"/>
                <a:sym typeface="Poppins"/>
              </a:rPr>
              <a:t>Integration of cost and revenue analysis.</a:t>
            </a:r>
          </a:p>
          <a:p>
            <a:pPr algn="just">
              <a:lnSpc>
                <a:spcPts val="4380"/>
              </a:lnSpc>
            </a:pPr>
            <a:endParaRPr lang="en-US" sz="2920" spc="29">
              <a:solidFill>
                <a:srgbClr val="5E17EB"/>
              </a:solidFill>
              <a:latin typeface="Poppins"/>
              <a:ea typeface="Poppins"/>
              <a:cs typeface="Poppins"/>
              <a:sym typeface="Poppins"/>
            </a:endParaRPr>
          </a:p>
          <a:p>
            <a:pPr marL="630568" lvl="1" indent="-315284" algn="just">
              <a:lnSpc>
                <a:spcPts val="4380"/>
              </a:lnSpc>
              <a:buFont typeface="Arial"/>
              <a:buChar char="•"/>
            </a:pPr>
            <a:r>
              <a:rPr lang="en-US" sz="2920" spc="29">
                <a:solidFill>
                  <a:srgbClr val="5E17EB"/>
                </a:solidFill>
                <a:latin typeface="Poppins"/>
                <a:ea typeface="Poppins"/>
                <a:cs typeface="Poppins"/>
                <a:sym typeface="Poppins"/>
              </a:rPr>
              <a:t>Scenario simulation for different weather conditions.</a:t>
            </a:r>
          </a:p>
          <a:p>
            <a:pPr algn="just">
              <a:lnSpc>
                <a:spcPts val="4380"/>
              </a:lnSpc>
            </a:pPr>
            <a:endParaRPr lang="en-US" sz="2920" spc="29">
              <a:solidFill>
                <a:srgbClr val="5E17EB"/>
              </a:solidFill>
              <a:latin typeface="Poppins"/>
              <a:ea typeface="Poppins"/>
              <a:cs typeface="Poppins"/>
              <a:sym typeface="Poppins"/>
            </a:endParaRPr>
          </a:p>
        </p:txBody>
      </p:sp>
      <p:sp>
        <p:nvSpPr>
          <p:cNvPr id="7" name="Freeform 7"/>
          <p:cNvSpPr/>
          <p:nvPr/>
        </p:nvSpPr>
        <p:spPr>
          <a:xfrm rot="-654142" flipH="1">
            <a:off x="-1171174" y="6957027"/>
            <a:ext cx="10061068" cy="3647137"/>
          </a:xfrm>
          <a:custGeom>
            <a:avLst/>
            <a:gdLst/>
            <a:ahLst/>
            <a:cxnLst/>
            <a:rect l="l" t="t" r="r" b="b"/>
            <a:pathLst>
              <a:path w="10061068" h="3647137">
                <a:moveTo>
                  <a:pt x="10061068" y="0"/>
                </a:moveTo>
                <a:lnTo>
                  <a:pt x="0" y="0"/>
                </a:lnTo>
                <a:lnTo>
                  <a:pt x="0" y="3647137"/>
                </a:lnTo>
                <a:lnTo>
                  <a:pt x="10061068" y="3647137"/>
                </a:lnTo>
                <a:lnTo>
                  <a:pt x="10061068" y="0"/>
                </a:lnTo>
                <a:close/>
              </a:path>
            </a:pathLst>
          </a:custGeom>
          <a:blipFill>
            <a:blip r:embed="rId4"/>
            <a:stretch>
              <a:fillRect/>
            </a:stretch>
          </a:blipFill>
        </p:spPr>
      </p:sp>
      <p:sp>
        <p:nvSpPr>
          <p:cNvPr id="8" name="Freeform 8"/>
          <p:cNvSpPr/>
          <p:nvPr/>
        </p:nvSpPr>
        <p:spPr>
          <a:xfrm rot="6116161" flipH="1">
            <a:off x="12581512" y="8111162"/>
            <a:ext cx="5607098" cy="6054561"/>
          </a:xfrm>
          <a:custGeom>
            <a:avLst/>
            <a:gdLst/>
            <a:ahLst/>
            <a:cxnLst/>
            <a:rect l="l" t="t" r="r" b="b"/>
            <a:pathLst>
              <a:path w="5607098" h="6054561">
                <a:moveTo>
                  <a:pt x="5607098" y="0"/>
                </a:moveTo>
                <a:lnTo>
                  <a:pt x="0" y="0"/>
                </a:lnTo>
                <a:lnTo>
                  <a:pt x="0" y="6054562"/>
                </a:lnTo>
                <a:lnTo>
                  <a:pt x="5607098" y="6054562"/>
                </a:lnTo>
                <a:lnTo>
                  <a:pt x="5607098" y="0"/>
                </a:lnTo>
                <a:close/>
              </a:path>
            </a:pathLst>
          </a:custGeom>
          <a:blipFill>
            <a:blip r:embed="rId5"/>
            <a:stretch>
              <a:fillRect/>
            </a:stretch>
          </a:blipFill>
        </p:spPr>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251667"/>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770531" y="709467"/>
            <a:ext cx="8373469" cy="1464675"/>
          </a:xfrm>
          <a:prstGeom prst="rect">
            <a:avLst/>
          </a:prstGeom>
        </p:spPr>
        <p:txBody>
          <a:bodyPr lIns="0" tIns="0" rIns="0" bIns="0" rtlCol="0" anchor="t">
            <a:spAutoFit/>
          </a:bodyPr>
          <a:lstStyle/>
          <a:p>
            <a:pPr algn="just">
              <a:lnSpc>
                <a:spcPts val="10620"/>
              </a:lnSpc>
            </a:pPr>
            <a:r>
              <a:rPr lang="en-US" sz="9398" b="1" u="sng">
                <a:solidFill>
                  <a:srgbClr val="5E17EB"/>
                </a:solidFill>
                <a:latin typeface="Poppins Bold"/>
                <a:ea typeface="Poppins Bold"/>
                <a:cs typeface="Poppins Bold"/>
                <a:sym typeface="Poppins Bold"/>
              </a:rPr>
              <a:t>Conclusion:</a:t>
            </a:r>
          </a:p>
        </p:txBody>
      </p:sp>
      <p:sp>
        <p:nvSpPr>
          <p:cNvPr id="5" name="TextBox 5"/>
          <p:cNvSpPr txBox="1"/>
          <p:nvPr/>
        </p:nvSpPr>
        <p:spPr>
          <a:xfrm>
            <a:off x="1028700" y="3261049"/>
            <a:ext cx="14642112" cy="2375853"/>
          </a:xfrm>
          <a:prstGeom prst="rect">
            <a:avLst/>
          </a:prstGeom>
        </p:spPr>
        <p:txBody>
          <a:bodyPr lIns="0" tIns="0" rIns="0" bIns="0" rtlCol="0" anchor="t">
            <a:spAutoFit/>
          </a:bodyPr>
          <a:lstStyle/>
          <a:p>
            <a:pPr algn="just">
              <a:lnSpc>
                <a:spcPts val="4712"/>
              </a:lnSpc>
            </a:pPr>
            <a:r>
              <a:rPr lang="en-US" sz="3141" spc="31">
                <a:solidFill>
                  <a:srgbClr val="5E17EB"/>
                </a:solidFill>
                <a:latin typeface="Poppins"/>
                <a:ea typeface="Poppins"/>
                <a:cs typeface="Poppins"/>
                <a:sym typeface="Poppins"/>
              </a:rPr>
              <a:t>This project aims to build a predictive model to forecast food delivery demand based on weather the goal of this work is to use the weather and the hour of the day as inputs to the model, which is to predict demand for food delivery in the future.</a:t>
            </a:r>
          </a:p>
        </p:txBody>
      </p:sp>
      <p:grpSp>
        <p:nvGrpSpPr>
          <p:cNvPr id="6" name="Group 6"/>
          <p:cNvGrpSpPr/>
          <p:nvPr/>
        </p:nvGrpSpPr>
        <p:grpSpPr>
          <a:xfrm>
            <a:off x="-588442" y="8350739"/>
            <a:ext cx="17847742" cy="6994177"/>
            <a:chOff x="0" y="0"/>
            <a:chExt cx="4700640" cy="1842088"/>
          </a:xfrm>
        </p:grpSpPr>
        <p:sp>
          <p:nvSpPr>
            <p:cNvPr id="7" name="Freeform 7"/>
            <p:cNvSpPr/>
            <p:nvPr/>
          </p:nvSpPr>
          <p:spPr>
            <a:xfrm>
              <a:off x="0" y="0"/>
              <a:ext cx="4700640" cy="1842088"/>
            </a:xfrm>
            <a:custGeom>
              <a:avLst/>
              <a:gdLst/>
              <a:ahLst/>
              <a:cxnLst/>
              <a:rect l="l" t="t" r="r" b="b"/>
              <a:pathLst>
                <a:path w="4700640" h="1842088">
                  <a:moveTo>
                    <a:pt x="31666" y="0"/>
                  </a:moveTo>
                  <a:lnTo>
                    <a:pt x="4668974" y="0"/>
                  </a:lnTo>
                  <a:cubicBezTo>
                    <a:pt x="4686463" y="0"/>
                    <a:pt x="4700640" y="14177"/>
                    <a:pt x="4700640" y="31666"/>
                  </a:cubicBezTo>
                  <a:lnTo>
                    <a:pt x="4700640" y="1810422"/>
                  </a:lnTo>
                  <a:cubicBezTo>
                    <a:pt x="4700640" y="1818820"/>
                    <a:pt x="4697304" y="1826875"/>
                    <a:pt x="4691365" y="1832813"/>
                  </a:cubicBezTo>
                  <a:cubicBezTo>
                    <a:pt x="4685427" y="1838752"/>
                    <a:pt x="4677372" y="1842088"/>
                    <a:pt x="4668974" y="1842088"/>
                  </a:cubicBezTo>
                  <a:lnTo>
                    <a:pt x="31666" y="1842088"/>
                  </a:lnTo>
                  <a:cubicBezTo>
                    <a:pt x="14177" y="1842088"/>
                    <a:pt x="0" y="1827911"/>
                    <a:pt x="0" y="1810422"/>
                  </a:cubicBezTo>
                  <a:lnTo>
                    <a:pt x="0" y="31666"/>
                  </a:lnTo>
                  <a:cubicBezTo>
                    <a:pt x="0" y="23267"/>
                    <a:pt x="3336" y="15213"/>
                    <a:pt x="9275" y="9275"/>
                  </a:cubicBezTo>
                  <a:cubicBezTo>
                    <a:pt x="15213" y="3336"/>
                    <a:pt x="23267" y="0"/>
                    <a:pt x="31666"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4700640" cy="1880188"/>
            </a:xfrm>
            <a:prstGeom prst="rect">
              <a:avLst/>
            </a:prstGeom>
          </p:spPr>
          <p:txBody>
            <a:bodyPr lIns="50800" tIns="50800" rIns="50800" bIns="50800" rtlCol="0" anchor="ctr"/>
            <a:lstStyle/>
            <a:p>
              <a:pPr algn="ctr">
                <a:lnSpc>
                  <a:spcPts val="2876"/>
                </a:lnSpc>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533400" y="18111"/>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046324" y="-252945"/>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5410200" y="2596224"/>
            <a:ext cx="8373469" cy="1463637"/>
          </a:xfrm>
          <a:prstGeom prst="rect">
            <a:avLst/>
          </a:prstGeom>
        </p:spPr>
        <p:txBody>
          <a:bodyPr lIns="0" tIns="0" rIns="0" bIns="0" rtlCol="0" anchor="t">
            <a:spAutoFit/>
          </a:bodyPr>
          <a:lstStyle/>
          <a:p>
            <a:pPr algn="just">
              <a:lnSpc>
                <a:spcPts val="10620"/>
              </a:lnSpc>
            </a:pPr>
            <a:r>
              <a:rPr lang="en-US" sz="9398" b="1" dirty="0">
                <a:solidFill>
                  <a:srgbClr val="5E17EB"/>
                </a:solidFill>
                <a:latin typeface="Poppins Bold"/>
                <a:ea typeface="Poppins Bold"/>
                <a:cs typeface="Poppins Bold"/>
                <a:sym typeface="Poppins Bold"/>
              </a:rPr>
              <a:t>Thank You.</a:t>
            </a:r>
          </a:p>
        </p:txBody>
      </p:sp>
      <p:grpSp>
        <p:nvGrpSpPr>
          <p:cNvPr id="6" name="Group 6"/>
          <p:cNvGrpSpPr/>
          <p:nvPr/>
        </p:nvGrpSpPr>
        <p:grpSpPr>
          <a:xfrm>
            <a:off x="0" y="8411433"/>
            <a:ext cx="18440400" cy="1874290"/>
            <a:chOff x="0" y="0"/>
            <a:chExt cx="4700640" cy="1842088"/>
          </a:xfrm>
        </p:grpSpPr>
        <p:sp>
          <p:nvSpPr>
            <p:cNvPr id="7" name="Freeform 7"/>
            <p:cNvSpPr/>
            <p:nvPr/>
          </p:nvSpPr>
          <p:spPr>
            <a:xfrm>
              <a:off x="0" y="0"/>
              <a:ext cx="4700640" cy="1842088"/>
            </a:xfrm>
            <a:custGeom>
              <a:avLst/>
              <a:gdLst/>
              <a:ahLst/>
              <a:cxnLst/>
              <a:rect l="l" t="t" r="r" b="b"/>
              <a:pathLst>
                <a:path w="4700640" h="1842088">
                  <a:moveTo>
                    <a:pt x="31666" y="0"/>
                  </a:moveTo>
                  <a:lnTo>
                    <a:pt x="4668974" y="0"/>
                  </a:lnTo>
                  <a:cubicBezTo>
                    <a:pt x="4686463" y="0"/>
                    <a:pt x="4700640" y="14177"/>
                    <a:pt x="4700640" y="31666"/>
                  </a:cubicBezTo>
                  <a:lnTo>
                    <a:pt x="4700640" y="1810422"/>
                  </a:lnTo>
                  <a:cubicBezTo>
                    <a:pt x="4700640" y="1818820"/>
                    <a:pt x="4697304" y="1826875"/>
                    <a:pt x="4691365" y="1832813"/>
                  </a:cubicBezTo>
                  <a:cubicBezTo>
                    <a:pt x="4685427" y="1838752"/>
                    <a:pt x="4677372" y="1842088"/>
                    <a:pt x="4668974" y="1842088"/>
                  </a:cubicBezTo>
                  <a:lnTo>
                    <a:pt x="31666" y="1842088"/>
                  </a:lnTo>
                  <a:cubicBezTo>
                    <a:pt x="14177" y="1842088"/>
                    <a:pt x="0" y="1827911"/>
                    <a:pt x="0" y="1810422"/>
                  </a:cubicBezTo>
                  <a:lnTo>
                    <a:pt x="0" y="31666"/>
                  </a:lnTo>
                  <a:cubicBezTo>
                    <a:pt x="0" y="23267"/>
                    <a:pt x="3336" y="15213"/>
                    <a:pt x="9275" y="9275"/>
                  </a:cubicBezTo>
                  <a:cubicBezTo>
                    <a:pt x="15213" y="3336"/>
                    <a:pt x="23267" y="0"/>
                    <a:pt x="31666"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4700640" cy="1880188"/>
            </a:xfrm>
            <a:prstGeom prst="rect">
              <a:avLst/>
            </a:prstGeom>
          </p:spPr>
          <p:txBody>
            <a:bodyPr lIns="50800" tIns="50800" rIns="50800" bIns="50800" rtlCol="0" anchor="ctr"/>
            <a:lstStyle/>
            <a:p>
              <a:pPr algn="ctr">
                <a:lnSpc>
                  <a:spcPts val="2876"/>
                </a:lnSpc>
              </a:pPr>
              <a:endParaRPr/>
            </a:p>
          </p:txBody>
        </p:sp>
      </p:grpSp>
      <p:sp>
        <p:nvSpPr>
          <p:cNvPr id="9" name="TextBox 9"/>
          <p:cNvSpPr txBox="1"/>
          <p:nvPr/>
        </p:nvSpPr>
        <p:spPr>
          <a:xfrm>
            <a:off x="484317" y="8475980"/>
            <a:ext cx="5740751" cy="1872307"/>
          </a:xfrm>
          <a:prstGeom prst="rect">
            <a:avLst/>
          </a:prstGeom>
        </p:spPr>
        <p:txBody>
          <a:bodyPr wrap="square" lIns="0" tIns="0" rIns="0" bIns="0" rtlCol="0" anchor="t">
            <a:spAutoFit/>
          </a:bodyPr>
          <a:lstStyle/>
          <a:p>
            <a:pPr algn="ctr">
              <a:lnSpc>
                <a:spcPts val="7279"/>
              </a:lnSpc>
            </a:pPr>
            <a:r>
              <a:rPr lang="en-US" sz="5199" b="1" dirty="0">
                <a:solidFill>
                  <a:srgbClr val="000000"/>
                </a:solidFill>
                <a:latin typeface="Canva Sans Bold"/>
                <a:ea typeface="Canva Sans Bold"/>
                <a:cs typeface="Canva Sans Bold"/>
                <a:sym typeface="Canva Sans Bold"/>
              </a:rPr>
              <a:t>Presented by:</a:t>
            </a:r>
          </a:p>
          <a:p>
            <a:pPr marL="0" lvl="0" indent="0" algn="ctr">
              <a:lnSpc>
                <a:spcPts val="7279"/>
              </a:lnSpc>
              <a:spcBef>
                <a:spcPct val="0"/>
              </a:spcBef>
            </a:pPr>
            <a:endParaRPr lang="en-US" sz="5199" b="1" dirty="0">
              <a:solidFill>
                <a:srgbClr val="000000"/>
              </a:solidFill>
              <a:latin typeface="Canva Sans Bold"/>
              <a:ea typeface="Canva Sans Bold"/>
              <a:cs typeface="Canva Sans Bold"/>
              <a:sym typeface="Canva Sans Bold"/>
            </a:endParaRPr>
          </a:p>
        </p:txBody>
      </p:sp>
      <p:sp>
        <p:nvSpPr>
          <p:cNvPr id="10" name="TextBox 10"/>
          <p:cNvSpPr txBox="1"/>
          <p:nvPr/>
        </p:nvSpPr>
        <p:spPr>
          <a:xfrm>
            <a:off x="4876800" y="8656453"/>
            <a:ext cx="7986136" cy="654025"/>
          </a:xfrm>
          <a:prstGeom prst="rect">
            <a:avLst/>
          </a:prstGeom>
        </p:spPr>
        <p:txBody>
          <a:bodyPr lIns="0" tIns="0" rIns="0" bIns="0" rtlCol="0" anchor="t">
            <a:spAutoFit/>
          </a:bodyPr>
          <a:lstStyle/>
          <a:p>
            <a:pPr algn="ctr">
              <a:lnSpc>
                <a:spcPts val="5140"/>
              </a:lnSpc>
            </a:pPr>
            <a:r>
              <a:rPr lang="en-US" sz="3672" b="1" dirty="0" err="1">
                <a:solidFill>
                  <a:srgbClr val="000000"/>
                </a:solidFill>
                <a:latin typeface="Canva Sans Bold"/>
                <a:ea typeface="Canva Sans Bold"/>
                <a:cs typeface="Canva Sans Bold"/>
                <a:sym typeface="Canva Sans Bold"/>
              </a:rPr>
              <a:t>Priyank</a:t>
            </a:r>
            <a:r>
              <a:rPr lang="en-US" sz="3672" b="1" dirty="0">
                <a:solidFill>
                  <a:srgbClr val="000000"/>
                </a:solidFill>
                <a:latin typeface="Canva Sans Bold"/>
                <a:ea typeface="Canva Sans Bold"/>
                <a:cs typeface="Canva Sans Bold"/>
                <a:sym typeface="Canva Sans Bold"/>
              </a:rPr>
              <a:t> </a:t>
            </a:r>
            <a:r>
              <a:rPr lang="en-US" sz="3672" b="1" dirty="0" smtClean="0">
                <a:solidFill>
                  <a:srgbClr val="000000"/>
                </a:solidFill>
                <a:latin typeface="Canva Sans Bold"/>
                <a:ea typeface="Canva Sans Bold"/>
                <a:cs typeface="Canva Sans Bold"/>
                <a:sym typeface="Canva Sans Bold"/>
              </a:rPr>
              <a:t>Patel &amp; Neel </a:t>
            </a:r>
            <a:r>
              <a:rPr lang="en-US" sz="3672" b="1" dirty="0">
                <a:solidFill>
                  <a:srgbClr val="000000"/>
                </a:solidFill>
                <a:latin typeface="Canva Sans Bold"/>
                <a:ea typeface="Canva Sans Bold"/>
                <a:cs typeface="Canva Sans Bold"/>
                <a:sym typeface="Canva Sans Bold"/>
              </a:rPr>
              <a:t>Patel</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2266103" y="1899735"/>
            <a:ext cx="6619986" cy="1384463"/>
          </a:xfrm>
          <a:prstGeom prst="rect">
            <a:avLst/>
          </a:prstGeom>
        </p:spPr>
        <p:txBody>
          <a:bodyPr lIns="0" tIns="0" rIns="0" bIns="0" rtlCol="0" anchor="t">
            <a:spAutoFit/>
          </a:bodyPr>
          <a:lstStyle/>
          <a:p>
            <a:pPr algn="r">
              <a:lnSpc>
                <a:spcPts val="10109"/>
              </a:lnSpc>
            </a:pPr>
            <a:r>
              <a:rPr lang="en-US" sz="8946" b="1" u="sng">
                <a:solidFill>
                  <a:srgbClr val="5E17EB"/>
                </a:solidFill>
                <a:latin typeface="Poppins Bold"/>
                <a:ea typeface="Poppins Bold"/>
                <a:cs typeface="Poppins Bold"/>
                <a:sym typeface="Poppins Bold"/>
              </a:rPr>
              <a:t>Our Vision</a:t>
            </a:r>
          </a:p>
        </p:txBody>
      </p:sp>
      <p:sp>
        <p:nvSpPr>
          <p:cNvPr id="6" name="TextBox 6"/>
          <p:cNvSpPr txBox="1"/>
          <p:nvPr/>
        </p:nvSpPr>
        <p:spPr>
          <a:xfrm>
            <a:off x="2802222" y="3790062"/>
            <a:ext cx="13736085" cy="2967990"/>
          </a:xfrm>
          <a:prstGeom prst="rect">
            <a:avLst/>
          </a:prstGeom>
        </p:spPr>
        <p:txBody>
          <a:bodyPr lIns="0" tIns="0" rIns="0" bIns="0" rtlCol="0" anchor="t">
            <a:spAutoFit/>
          </a:bodyPr>
          <a:lstStyle/>
          <a:p>
            <a:pPr algn="just">
              <a:lnSpc>
                <a:spcPts val="3900"/>
              </a:lnSpc>
            </a:pPr>
            <a:r>
              <a:rPr lang="en-US" sz="2600" spc="26">
                <a:solidFill>
                  <a:srgbClr val="5E17EB"/>
                </a:solidFill>
                <a:latin typeface="Poppins"/>
                <a:ea typeface="Poppins"/>
                <a:cs typeface="Poppins"/>
                <a:sym typeface="Poppins"/>
              </a:rPr>
              <a:t>The purpose of this project is to create a model to predict the number of food delivery orders for any day based on the weather conditions such as, temperature, raining, wind speed and time of the day like morning; afternoon; evening, or night. The model shall give the delivery platforms information regarding when customers demand delivery services most, which shall enhance planning how best to meet those needs.</a:t>
            </a:r>
          </a:p>
        </p:txBody>
      </p:sp>
      <p:sp>
        <p:nvSpPr>
          <p:cNvPr id="7" name="Freeform 7"/>
          <p:cNvSpPr/>
          <p:nvPr/>
        </p:nvSpPr>
        <p:spPr>
          <a:xfrm flipH="1">
            <a:off x="10931823" y="8216162"/>
            <a:ext cx="6754115" cy="7293113"/>
          </a:xfrm>
          <a:custGeom>
            <a:avLst/>
            <a:gdLst/>
            <a:ahLst/>
            <a:cxnLst/>
            <a:rect l="l" t="t" r="r" b="b"/>
            <a:pathLst>
              <a:path w="6754115" h="7293113">
                <a:moveTo>
                  <a:pt x="6754115" y="0"/>
                </a:moveTo>
                <a:lnTo>
                  <a:pt x="0" y="0"/>
                </a:lnTo>
                <a:lnTo>
                  <a:pt x="0" y="7293113"/>
                </a:lnTo>
                <a:lnTo>
                  <a:pt x="6754115" y="7293113"/>
                </a:lnTo>
                <a:lnTo>
                  <a:pt x="6754115" y="0"/>
                </a:lnTo>
                <a:close/>
              </a:path>
            </a:pathLst>
          </a:custGeom>
          <a:blipFill>
            <a:blip r:embed="rId4"/>
            <a:stretch>
              <a:fillRect/>
            </a:stretch>
          </a:blipFill>
        </p:spPr>
      </p:sp>
      <p:sp>
        <p:nvSpPr>
          <p:cNvPr id="8" name="Freeform 8"/>
          <p:cNvSpPr/>
          <p:nvPr/>
        </p:nvSpPr>
        <p:spPr>
          <a:xfrm>
            <a:off x="-925369" y="2260148"/>
            <a:ext cx="2835271" cy="3061534"/>
          </a:xfrm>
          <a:custGeom>
            <a:avLst/>
            <a:gdLst/>
            <a:ahLst/>
            <a:cxnLst/>
            <a:rect l="l" t="t" r="r" b="b"/>
            <a:pathLst>
              <a:path w="2835271" h="3061534">
                <a:moveTo>
                  <a:pt x="0" y="0"/>
                </a:moveTo>
                <a:lnTo>
                  <a:pt x="2835270" y="0"/>
                </a:lnTo>
                <a:lnTo>
                  <a:pt x="2835270" y="3061534"/>
                </a:lnTo>
                <a:lnTo>
                  <a:pt x="0" y="3061534"/>
                </a:lnTo>
                <a:lnTo>
                  <a:pt x="0" y="0"/>
                </a:lnTo>
                <a:close/>
              </a:path>
            </a:pathLst>
          </a:custGeom>
          <a:blipFill>
            <a:blip r:embed="rId4"/>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785835" y="-251667"/>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1028700" y="1159043"/>
            <a:ext cx="18997734" cy="1455626"/>
          </a:xfrm>
          <a:prstGeom prst="rect">
            <a:avLst/>
          </a:prstGeom>
        </p:spPr>
        <p:txBody>
          <a:bodyPr lIns="0" tIns="0" rIns="0" bIns="0" rtlCol="0" anchor="t">
            <a:spAutoFit/>
          </a:bodyPr>
          <a:lstStyle/>
          <a:p>
            <a:pPr algn="just">
              <a:lnSpc>
                <a:spcPts val="10680"/>
              </a:lnSpc>
            </a:pPr>
            <a:r>
              <a:rPr lang="en-US" sz="9451" b="1" u="sng">
                <a:solidFill>
                  <a:srgbClr val="5E17EB"/>
                </a:solidFill>
                <a:latin typeface="Poppins Bold"/>
                <a:ea typeface="Poppins Bold"/>
                <a:cs typeface="Poppins Bold"/>
                <a:sym typeface="Poppins Bold"/>
              </a:rPr>
              <a:t>Data and Features: </a:t>
            </a:r>
          </a:p>
        </p:txBody>
      </p:sp>
      <p:sp>
        <p:nvSpPr>
          <p:cNvPr id="6" name="TextBox 6"/>
          <p:cNvSpPr txBox="1"/>
          <p:nvPr/>
        </p:nvSpPr>
        <p:spPr>
          <a:xfrm>
            <a:off x="1028700" y="3534483"/>
            <a:ext cx="10110992"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Programming Language: Python</a:t>
            </a:r>
          </a:p>
        </p:txBody>
      </p:sp>
      <p:sp>
        <p:nvSpPr>
          <p:cNvPr id="7" name="TextBox 7"/>
          <p:cNvSpPr txBox="1"/>
          <p:nvPr/>
        </p:nvSpPr>
        <p:spPr>
          <a:xfrm>
            <a:off x="1028700" y="4490085"/>
            <a:ext cx="13656470" cy="1192530"/>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Libraries: Pandas, NumPy, Scikit-learn, Matplotlib, Seaborn for data visualization</a:t>
            </a:r>
          </a:p>
        </p:txBody>
      </p:sp>
      <p:sp>
        <p:nvSpPr>
          <p:cNvPr id="8" name="TextBox 8"/>
          <p:cNvSpPr txBox="1"/>
          <p:nvPr/>
        </p:nvSpPr>
        <p:spPr>
          <a:xfrm>
            <a:off x="1028700" y="5995792"/>
            <a:ext cx="13656470"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Tools: Google Colab</a:t>
            </a:r>
          </a:p>
        </p:txBody>
      </p:sp>
      <p:sp>
        <p:nvSpPr>
          <p:cNvPr id="9" name="TextBox 9"/>
          <p:cNvSpPr txBox="1"/>
          <p:nvPr/>
        </p:nvSpPr>
        <p:spPr>
          <a:xfrm>
            <a:off x="1028700" y="7027257"/>
            <a:ext cx="13656470"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Dataset: Kaggle or other publicly available datasets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023257" y="1009650"/>
            <a:ext cx="12191487" cy="1627885"/>
          </a:xfrm>
          <a:prstGeom prst="rect">
            <a:avLst/>
          </a:prstGeom>
        </p:spPr>
        <p:txBody>
          <a:bodyPr lIns="0" tIns="0" rIns="0" bIns="0" rtlCol="0" anchor="t">
            <a:spAutoFit/>
          </a:bodyPr>
          <a:lstStyle/>
          <a:p>
            <a:pPr algn="just">
              <a:lnSpc>
                <a:spcPts val="11994"/>
              </a:lnSpc>
            </a:pPr>
            <a:r>
              <a:rPr lang="en-US" sz="10614" b="1" u="sng">
                <a:solidFill>
                  <a:srgbClr val="5E17EB"/>
                </a:solidFill>
                <a:latin typeface="Poppins Bold"/>
                <a:ea typeface="Poppins Bold"/>
                <a:cs typeface="Poppins Bold"/>
                <a:sym typeface="Poppins Bold"/>
              </a:rPr>
              <a:t>Key Features:</a:t>
            </a:r>
          </a:p>
        </p:txBody>
      </p:sp>
      <p:sp>
        <p:nvSpPr>
          <p:cNvPr id="5" name="TextBox 5"/>
          <p:cNvSpPr txBox="1"/>
          <p:nvPr/>
        </p:nvSpPr>
        <p:spPr>
          <a:xfrm>
            <a:off x="1023257" y="3068326"/>
            <a:ext cx="12191487" cy="3334051"/>
          </a:xfrm>
          <a:prstGeom prst="rect">
            <a:avLst/>
          </a:prstGeom>
        </p:spPr>
        <p:txBody>
          <a:bodyPr lIns="0" tIns="0" rIns="0" bIns="0" rtlCol="0" anchor="t">
            <a:spAutoFit/>
          </a:bodyPr>
          <a:lstStyle/>
          <a:p>
            <a:pPr marL="743148" lvl="1" indent="-371574" algn="just">
              <a:lnSpc>
                <a:spcPts val="5163"/>
              </a:lnSpc>
              <a:buFont typeface="Arial"/>
              <a:buChar char="•"/>
            </a:pPr>
            <a:r>
              <a:rPr lang="en-US" sz="3442" spc="34">
                <a:solidFill>
                  <a:srgbClr val="5E17EB"/>
                </a:solidFill>
                <a:latin typeface="Poppins"/>
                <a:ea typeface="Poppins"/>
                <a:cs typeface="Poppins"/>
                <a:sym typeface="Poppins"/>
              </a:rPr>
              <a:t>Weather Conditions: Clear, Rain, Snow, Cloudy and  Sunny.</a:t>
            </a:r>
          </a:p>
          <a:p>
            <a:pPr marL="743148" lvl="1" indent="-371574" algn="just">
              <a:lnSpc>
                <a:spcPts val="5163"/>
              </a:lnSpc>
              <a:buFont typeface="Arial"/>
              <a:buChar char="•"/>
            </a:pPr>
            <a:r>
              <a:rPr lang="en-US" sz="3442" spc="34">
                <a:solidFill>
                  <a:srgbClr val="5E17EB"/>
                </a:solidFill>
                <a:latin typeface="Poppins"/>
                <a:ea typeface="Poppins"/>
                <a:cs typeface="Poppins"/>
                <a:sym typeface="Poppins"/>
              </a:rPr>
              <a:t>Time of Day: Morning, Afternoon, Evening, Night.</a:t>
            </a:r>
          </a:p>
          <a:p>
            <a:pPr marL="743148" lvl="1" indent="-371574" algn="just">
              <a:lnSpc>
                <a:spcPts val="5163"/>
              </a:lnSpc>
              <a:buFont typeface="Arial"/>
              <a:buChar char="•"/>
            </a:pPr>
            <a:r>
              <a:rPr lang="en-US" sz="3442" spc="34">
                <a:solidFill>
                  <a:srgbClr val="5E17EB"/>
                </a:solidFill>
                <a:latin typeface="Poppins"/>
                <a:ea typeface="Poppins"/>
                <a:cs typeface="Poppins"/>
                <a:sym typeface="Poppins"/>
              </a:rPr>
              <a:t>Temperature and Wind Speed.</a:t>
            </a:r>
          </a:p>
          <a:p>
            <a:pPr algn="just">
              <a:lnSpc>
                <a:spcPts val="6063"/>
              </a:lnSpc>
            </a:pPr>
            <a:endParaRPr lang="en-US" sz="3442" spc="34">
              <a:solidFill>
                <a:srgbClr val="5E17EB"/>
              </a:solidFill>
              <a:latin typeface="Poppins"/>
              <a:ea typeface="Poppins"/>
              <a:cs typeface="Poppins"/>
              <a:sym typeface="Poppins"/>
            </a:endParaRPr>
          </a:p>
        </p:txBody>
      </p:sp>
      <p:grpSp>
        <p:nvGrpSpPr>
          <p:cNvPr id="6" name="Group 6"/>
          <p:cNvGrpSpPr/>
          <p:nvPr/>
        </p:nvGrpSpPr>
        <p:grpSpPr>
          <a:xfrm>
            <a:off x="0" y="8191501"/>
            <a:ext cx="18287999" cy="2095500"/>
            <a:chOff x="0" y="0"/>
            <a:chExt cx="2856030" cy="791923"/>
          </a:xfrm>
        </p:grpSpPr>
        <p:sp>
          <p:nvSpPr>
            <p:cNvPr id="7" name="Freeform 7"/>
            <p:cNvSpPr/>
            <p:nvPr/>
          </p:nvSpPr>
          <p:spPr>
            <a:xfrm>
              <a:off x="0" y="0"/>
              <a:ext cx="2856030" cy="791923"/>
            </a:xfrm>
            <a:custGeom>
              <a:avLst/>
              <a:gdLst/>
              <a:ahLst/>
              <a:cxnLst/>
              <a:rect l="l" t="t" r="r" b="b"/>
              <a:pathLst>
                <a:path w="2856030" h="791923">
                  <a:moveTo>
                    <a:pt x="52117" y="0"/>
                  </a:moveTo>
                  <a:lnTo>
                    <a:pt x="2803913" y="0"/>
                  </a:lnTo>
                  <a:cubicBezTo>
                    <a:pt x="2832696" y="0"/>
                    <a:pt x="2856030" y="23334"/>
                    <a:pt x="2856030" y="52117"/>
                  </a:cubicBezTo>
                  <a:lnTo>
                    <a:pt x="2856030" y="739806"/>
                  </a:lnTo>
                  <a:cubicBezTo>
                    <a:pt x="2856030" y="768589"/>
                    <a:pt x="2832696" y="791923"/>
                    <a:pt x="2803913" y="791923"/>
                  </a:cubicBezTo>
                  <a:lnTo>
                    <a:pt x="52117" y="791923"/>
                  </a:lnTo>
                  <a:cubicBezTo>
                    <a:pt x="38295" y="791923"/>
                    <a:pt x="25039" y="786432"/>
                    <a:pt x="15265" y="776658"/>
                  </a:cubicBezTo>
                  <a:cubicBezTo>
                    <a:pt x="5491" y="766884"/>
                    <a:pt x="0" y="753628"/>
                    <a:pt x="0" y="739806"/>
                  </a:cubicBezTo>
                  <a:lnTo>
                    <a:pt x="0" y="52117"/>
                  </a:lnTo>
                  <a:cubicBezTo>
                    <a:pt x="0" y="23334"/>
                    <a:pt x="23334" y="0"/>
                    <a:pt x="52117"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2856030" cy="830023"/>
            </a:xfrm>
            <a:prstGeom prst="rect">
              <a:avLst/>
            </a:prstGeom>
          </p:spPr>
          <p:txBody>
            <a:bodyPr lIns="50800" tIns="50800" rIns="50800" bIns="50800" rtlCol="0" anchor="ctr"/>
            <a:lstStyle/>
            <a:p>
              <a:pPr algn="ctr">
                <a:lnSpc>
                  <a:spcPts val="2876"/>
                </a:lnSpc>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438968" y="0"/>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028700" y="594544"/>
            <a:ext cx="11439186" cy="1697558"/>
          </a:xfrm>
          <a:prstGeom prst="rect">
            <a:avLst/>
          </a:prstGeom>
        </p:spPr>
        <p:txBody>
          <a:bodyPr lIns="0" tIns="0" rIns="0" bIns="0" rtlCol="0" anchor="t">
            <a:spAutoFit/>
          </a:bodyPr>
          <a:lstStyle/>
          <a:p>
            <a:pPr algn="just">
              <a:lnSpc>
                <a:spcPts val="12375"/>
              </a:lnSpc>
            </a:pPr>
            <a:r>
              <a:rPr lang="en-US" sz="10951" b="1" u="sng">
                <a:solidFill>
                  <a:srgbClr val="5E17EB"/>
                </a:solidFill>
                <a:latin typeface="Poppins Bold"/>
                <a:ea typeface="Poppins Bold"/>
                <a:cs typeface="Poppins Bold"/>
                <a:sym typeface="Poppins Bold"/>
              </a:rPr>
              <a:t>Methodology:</a:t>
            </a:r>
          </a:p>
        </p:txBody>
      </p:sp>
      <p:sp>
        <p:nvSpPr>
          <p:cNvPr id="5" name="TextBox 5"/>
          <p:cNvSpPr txBox="1"/>
          <p:nvPr/>
        </p:nvSpPr>
        <p:spPr>
          <a:xfrm>
            <a:off x="1028700" y="2612158"/>
            <a:ext cx="16128084" cy="6797039"/>
          </a:xfrm>
          <a:prstGeom prst="rect">
            <a:avLst/>
          </a:prstGeom>
        </p:spPr>
        <p:txBody>
          <a:bodyPr lIns="0" tIns="0" rIns="0" bIns="0" rtlCol="0" anchor="t">
            <a:spAutoFit/>
          </a:bodyPr>
          <a:lstStyle/>
          <a:p>
            <a:pPr algn="just">
              <a:lnSpc>
                <a:spcPts val="3150"/>
              </a:lnSpc>
            </a:pPr>
            <a:r>
              <a:rPr lang="en-US" sz="2100" b="1" spc="21">
                <a:solidFill>
                  <a:srgbClr val="5E17EB"/>
                </a:solidFill>
                <a:latin typeface="Poppins Bold"/>
                <a:ea typeface="Poppins Bold"/>
                <a:cs typeface="Poppins Bold"/>
                <a:sym typeface="Poppins Bold"/>
              </a:rPr>
              <a:t>1.Data Collection:</a:t>
            </a:r>
            <a:r>
              <a:rPr lang="en-US" sz="2100" spc="21">
                <a:solidFill>
                  <a:srgbClr val="5E17EB"/>
                </a:solidFill>
                <a:latin typeface="Poppins"/>
                <a:ea typeface="Poppins"/>
                <a:cs typeface="Poppins"/>
                <a:sym typeface="Poppins"/>
              </a:rPr>
              <a:t> Gather historical data, including food delivery counts, weather data (temperature, precipitation, wind speed), and time of day.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2. Preprocessing:</a:t>
            </a:r>
            <a:r>
              <a:rPr lang="en-US" sz="2100" spc="21">
                <a:solidFill>
                  <a:srgbClr val="5E17EB"/>
                </a:solidFill>
                <a:latin typeface="Poppins"/>
                <a:ea typeface="Poppins"/>
                <a:cs typeface="Poppins"/>
                <a:sym typeface="Poppins"/>
              </a:rPr>
              <a:t> Clean the dataset, handle missing values, encode categorical data (e.g., weather condition and time of day), and normalize numerical values.</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3. Model Training</a:t>
            </a:r>
            <a:r>
              <a:rPr lang="en-US" sz="2100" spc="21">
                <a:solidFill>
                  <a:srgbClr val="5E17EB"/>
                </a:solidFill>
                <a:latin typeface="Poppins"/>
                <a:ea typeface="Poppins"/>
                <a:cs typeface="Poppins"/>
                <a:sym typeface="Poppins"/>
              </a:rPr>
              <a:t>: Train a machine-learning model, such as a Random Forest Regressor, on the cleaned data to predict delivery demand.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4. Evaluation:</a:t>
            </a:r>
            <a:r>
              <a:rPr lang="en-US" sz="2100" spc="21">
                <a:solidFill>
                  <a:srgbClr val="5E17EB"/>
                </a:solidFill>
                <a:latin typeface="Poppins"/>
                <a:ea typeface="Poppins"/>
                <a:cs typeface="Poppins"/>
                <a:sym typeface="Poppins"/>
              </a:rPr>
              <a:t> Use metrics like Mean Squared Error (MSE) and R-squared to evaluate model performance on test data. (Food-Delivery-Time-Prediction-Model, n.d.)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5. Visualization:</a:t>
            </a:r>
            <a:r>
              <a:rPr lang="en-US" sz="2100" spc="21">
                <a:solidFill>
                  <a:srgbClr val="5E17EB"/>
                </a:solidFill>
                <a:latin typeface="Poppins"/>
                <a:ea typeface="Poppins"/>
                <a:cs typeface="Poppins"/>
                <a:sym typeface="Poppins"/>
              </a:rPr>
              <a:t> Create graphical representations (e.g., bar graphs) to compare predicted deliveries for different dates and times.</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spc="21">
                <a:solidFill>
                  <a:srgbClr val="5E17EB"/>
                </a:solidFill>
                <a:latin typeface="Poppins"/>
                <a:ea typeface="Poppins"/>
                <a:cs typeface="Poppins"/>
                <a:sym typeface="Poppins"/>
              </a:rPr>
              <a:t> </a:t>
            </a:r>
            <a:r>
              <a:rPr lang="en-US" sz="2100" b="1" spc="21">
                <a:solidFill>
                  <a:srgbClr val="5E17EB"/>
                </a:solidFill>
                <a:latin typeface="Poppins Bold"/>
                <a:ea typeface="Poppins Bold"/>
                <a:cs typeface="Poppins Bold"/>
                <a:sym typeface="Poppins Bold"/>
              </a:rPr>
              <a:t>6. Deployment:</a:t>
            </a:r>
            <a:r>
              <a:rPr lang="en-US" sz="2100" spc="21">
                <a:solidFill>
                  <a:srgbClr val="5E17EB"/>
                </a:solidFill>
                <a:latin typeface="Poppins"/>
                <a:ea typeface="Poppins"/>
                <a:cs typeface="Poppins"/>
                <a:sym typeface="Poppins"/>
              </a:rPr>
              <a:t> Create an easy-to-use application for businesses to input weather and time parameters and receive predicted delivery demand</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Freeform 4"/>
          <p:cNvSpPr/>
          <p:nvPr/>
        </p:nvSpPr>
        <p:spPr>
          <a:xfrm>
            <a:off x="1758878" y="3068010"/>
            <a:ext cx="13509390" cy="7344824"/>
          </a:xfrm>
          <a:custGeom>
            <a:avLst/>
            <a:gdLst/>
            <a:ahLst/>
            <a:cxnLst/>
            <a:rect l="l" t="t" r="r" b="b"/>
            <a:pathLst>
              <a:path w="13509390" h="7344824">
                <a:moveTo>
                  <a:pt x="0" y="0"/>
                </a:moveTo>
                <a:lnTo>
                  <a:pt x="13509390" y="0"/>
                </a:lnTo>
                <a:lnTo>
                  <a:pt x="13509390" y="7344823"/>
                </a:lnTo>
                <a:lnTo>
                  <a:pt x="0" y="7344823"/>
                </a:lnTo>
                <a:lnTo>
                  <a:pt x="0" y="0"/>
                </a:lnTo>
                <a:close/>
              </a:path>
            </a:pathLst>
          </a:custGeom>
          <a:blipFill>
            <a:blip r:embed="rId4"/>
            <a:stretch>
              <a:fillRect t="-21518" r="-25591" b="-8419"/>
            </a:stretch>
          </a:blipFill>
        </p:spPr>
      </p:sp>
      <p:sp>
        <p:nvSpPr>
          <p:cNvPr id="5" name="TextBox 5"/>
          <p:cNvSpPr txBox="1"/>
          <p:nvPr/>
        </p:nvSpPr>
        <p:spPr>
          <a:xfrm>
            <a:off x="766982" y="437895"/>
            <a:ext cx="9737623" cy="1162561"/>
          </a:xfrm>
          <a:prstGeom prst="rect">
            <a:avLst/>
          </a:prstGeom>
        </p:spPr>
        <p:txBody>
          <a:bodyPr lIns="0" tIns="0" rIns="0" bIns="0" rtlCol="0" anchor="t">
            <a:spAutoFit/>
          </a:bodyPr>
          <a:lstStyle/>
          <a:p>
            <a:pPr algn="just">
              <a:lnSpc>
                <a:spcPts val="8539"/>
              </a:lnSpc>
            </a:pPr>
            <a:r>
              <a:rPr lang="en-US" sz="7557" b="1" u="sng">
                <a:solidFill>
                  <a:srgbClr val="5E17EB"/>
                </a:solidFill>
                <a:latin typeface="Poppins Bold"/>
                <a:ea typeface="Poppins Bold"/>
                <a:cs typeface="Poppins Bold"/>
                <a:sym typeface="Poppins Bold"/>
              </a:rPr>
              <a:t>Achievements: </a:t>
            </a:r>
          </a:p>
        </p:txBody>
      </p:sp>
      <p:sp>
        <p:nvSpPr>
          <p:cNvPr id="6" name="TextBox 6"/>
          <p:cNvSpPr txBox="1"/>
          <p:nvPr/>
        </p:nvSpPr>
        <p:spPr>
          <a:xfrm>
            <a:off x="1351499" y="1637066"/>
            <a:ext cx="15907801" cy="1366783"/>
          </a:xfrm>
          <a:prstGeom prst="rect">
            <a:avLst/>
          </a:prstGeom>
        </p:spPr>
        <p:txBody>
          <a:bodyPr lIns="0" tIns="0" rIns="0" bIns="0" rtlCol="0" anchor="t">
            <a:spAutoFit/>
          </a:bodyPr>
          <a:lstStyle/>
          <a:p>
            <a:pPr algn="just">
              <a:lnSpc>
                <a:spcPts val="2713"/>
              </a:lnSpc>
            </a:pPr>
            <a:r>
              <a:rPr lang="en-US" sz="1938">
                <a:solidFill>
                  <a:srgbClr val="000000"/>
                </a:solidFill>
                <a:latin typeface="Canva Sans"/>
                <a:ea typeface="Canva Sans"/>
                <a:cs typeface="Canva Sans"/>
                <a:sym typeface="Canva Sans"/>
              </a:rPr>
              <a:t>Feature Engineering:</a:t>
            </a:r>
          </a:p>
          <a:p>
            <a:pPr algn="just">
              <a:lnSpc>
                <a:spcPts val="2713"/>
              </a:lnSpc>
            </a:pPr>
            <a:r>
              <a:rPr lang="en-US" sz="1938">
                <a:solidFill>
                  <a:srgbClr val="000000"/>
                </a:solidFill>
                <a:latin typeface="Canva Sans"/>
                <a:ea typeface="Canva Sans"/>
                <a:cs typeface="Canva Sans"/>
                <a:sym typeface="Canva Sans"/>
              </a:rPr>
              <a:t>Day of the Week: Some days might have different delivery patterns (e.g., weekends may have more orders).</a:t>
            </a:r>
          </a:p>
          <a:p>
            <a:pPr algn="just">
              <a:lnSpc>
                <a:spcPts val="2713"/>
              </a:lnSpc>
            </a:pPr>
            <a:r>
              <a:rPr lang="en-US" sz="1938">
                <a:solidFill>
                  <a:srgbClr val="000000"/>
                </a:solidFill>
                <a:latin typeface="Canva Sans"/>
                <a:ea typeface="Canva Sans"/>
                <a:cs typeface="Canva Sans"/>
                <a:sym typeface="Canva Sans"/>
              </a:rPr>
              <a:t>Time of Day: morning, afternoon, evening, and night patterns.</a:t>
            </a:r>
          </a:p>
          <a:p>
            <a:pPr marL="0" lvl="0" indent="0" algn="just">
              <a:lnSpc>
                <a:spcPts val="2713"/>
              </a:lnSpc>
              <a:spcBef>
                <a:spcPct val="0"/>
              </a:spcBef>
            </a:pPr>
            <a:endParaRPr lang="en-US" sz="1938">
              <a:solidFill>
                <a:srgbClr val="000000"/>
              </a:solidFill>
              <a:latin typeface="Canva Sans"/>
              <a:ea typeface="Canva Sans"/>
              <a:cs typeface="Canva Sans"/>
              <a:sym typeface="Canva Sans"/>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Freeform 4"/>
          <p:cNvSpPr/>
          <p:nvPr/>
        </p:nvSpPr>
        <p:spPr>
          <a:xfrm>
            <a:off x="659990" y="2376914"/>
            <a:ext cx="11376101" cy="6881386"/>
          </a:xfrm>
          <a:custGeom>
            <a:avLst/>
            <a:gdLst/>
            <a:ahLst/>
            <a:cxnLst/>
            <a:rect l="l" t="t" r="r" b="b"/>
            <a:pathLst>
              <a:path w="11376101" h="6881386">
                <a:moveTo>
                  <a:pt x="0" y="0"/>
                </a:moveTo>
                <a:lnTo>
                  <a:pt x="11376102" y="0"/>
                </a:lnTo>
                <a:lnTo>
                  <a:pt x="11376102" y="6881386"/>
                </a:lnTo>
                <a:lnTo>
                  <a:pt x="0" y="6881386"/>
                </a:lnTo>
                <a:lnTo>
                  <a:pt x="0" y="0"/>
                </a:lnTo>
                <a:close/>
              </a:path>
            </a:pathLst>
          </a:custGeom>
          <a:blipFill>
            <a:blip r:embed="rId4"/>
            <a:stretch>
              <a:fillRect t="-23915" r="-46776" b="-12407"/>
            </a:stretch>
          </a:blipFill>
        </p:spPr>
      </p:sp>
      <p:sp>
        <p:nvSpPr>
          <p:cNvPr id="5" name="TextBox 5"/>
          <p:cNvSpPr txBox="1"/>
          <p:nvPr/>
        </p:nvSpPr>
        <p:spPr>
          <a:xfrm>
            <a:off x="659990" y="1009650"/>
            <a:ext cx="13910608" cy="707266"/>
          </a:xfrm>
          <a:prstGeom prst="rect">
            <a:avLst/>
          </a:prstGeom>
        </p:spPr>
        <p:txBody>
          <a:bodyPr lIns="0" tIns="0" rIns="0" bIns="0" rtlCol="0" anchor="t">
            <a:spAutoFit/>
          </a:bodyPr>
          <a:lstStyle/>
          <a:p>
            <a:pPr algn="just">
              <a:lnSpc>
                <a:spcPts val="5150"/>
              </a:lnSpc>
            </a:pPr>
            <a:r>
              <a:rPr lang="en-US" sz="4557" b="1" u="sng">
                <a:solidFill>
                  <a:srgbClr val="5E17EB"/>
                </a:solidFill>
                <a:latin typeface="Poppins Bold"/>
                <a:ea typeface="Poppins Bold"/>
                <a:cs typeface="Poppins Bold"/>
                <a:sym typeface="Poppins Bold"/>
              </a:rPr>
              <a:t>Visualization of Time-Based Predictions</a:t>
            </a:r>
          </a:p>
        </p:txBody>
      </p:sp>
      <p:sp>
        <p:nvSpPr>
          <p:cNvPr id="6" name="TextBox 6"/>
          <p:cNvSpPr txBox="1"/>
          <p:nvPr/>
        </p:nvSpPr>
        <p:spPr>
          <a:xfrm>
            <a:off x="12404801" y="2320716"/>
            <a:ext cx="5679091" cy="7417515"/>
          </a:xfrm>
          <a:prstGeom prst="rect">
            <a:avLst/>
          </a:prstGeom>
        </p:spPr>
        <p:txBody>
          <a:bodyPr lIns="0" tIns="0" rIns="0" bIns="0" rtlCol="0" anchor="t">
            <a:spAutoFit/>
          </a:bodyPr>
          <a:lstStyle/>
          <a:p>
            <a:pPr algn="l">
              <a:lnSpc>
                <a:spcPts val="4213"/>
              </a:lnSpc>
            </a:pPr>
            <a:r>
              <a:rPr lang="en-US" sz="3009">
                <a:solidFill>
                  <a:srgbClr val="000000"/>
                </a:solidFill>
                <a:latin typeface="Canva Sans"/>
                <a:ea typeface="Canva Sans"/>
                <a:cs typeface="Canva Sans"/>
                <a:sym typeface="Canva Sans"/>
              </a:rPr>
              <a:t> To achieve unique delivery order predictions for each combination of date and time of the day, we need to add variability to the input features for each time of the day.</a:t>
            </a:r>
          </a:p>
          <a:p>
            <a:pPr algn="l">
              <a:lnSpc>
                <a:spcPts val="4213"/>
              </a:lnSpc>
            </a:pPr>
            <a:r>
              <a:rPr lang="en-US" sz="3009">
                <a:solidFill>
                  <a:srgbClr val="000000"/>
                </a:solidFill>
                <a:latin typeface="Canva Sans"/>
                <a:ea typeface="Canva Sans"/>
                <a:cs typeface="Canva Sans"/>
                <a:sym typeface="Canva Sans"/>
              </a:rPr>
              <a:t>Introduced variations in features (Temperature, Precipitation, WindSpeed).</a:t>
            </a:r>
          </a:p>
          <a:p>
            <a:pPr algn="l">
              <a:lnSpc>
                <a:spcPts val="4213"/>
              </a:lnSpc>
            </a:pPr>
            <a:r>
              <a:rPr lang="en-US" sz="3009">
                <a:solidFill>
                  <a:srgbClr val="000000"/>
                </a:solidFill>
                <a:latin typeface="Canva Sans"/>
                <a:ea typeface="Canva Sans"/>
                <a:cs typeface="Canva Sans"/>
                <a:sym typeface="Canva Sans"/>
              </a:rPr>
              <a:t>Added Sunny, Rainy, Snowy, or Cloudy to predictions based on feature values.</a:t>
            </a:r>
          </a:p>
          <a:p>
            <a:pPr marL="0" lvl="0" indent="0" algn="l">
              <a:lnSpc>
                <a:spcPts val="4213"/>
              </a:lnSpc>
              <a:spcBef>
                <a:spcPct val="0"/>
              </a:spcBef>
            </a:pPr>
            <a:endParaRPr lang="en-US" sz="3009">
              <a:solidFill>
                <a:srgbClr val="000000"/>
              </a:solidFill>
              <a:latin typeface="Canva Sans"/>
              <a:ea typeface="Canva Sans"/>
              <a:cs typeface="Canva Sans"/>
              <a:sym typeface="Canva Sans"/>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0"/>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TextBox 4"/>
          <p:cNvSpPr txBox="1"/>
          <p:nvPr/>
        </p:nvSpPr>
        <p:spPr>
          <a:xfrm>
            <a:off x="1028700" y="1009650"/>
            <a:ext cx="16230600" cy="2819115"/>
          </a:xfrm>
          <a:prstGeom prst="rect">
            <a:avLst/>
          </a:prstGeom>
        </p:spPr>
        <p:txBody>
          <a:bodyPr lIns="0" tIns="0" rIns="0" bIns="0" rtlCol="0" anchor="t">
            <a:spAutoFit/>
          </a:bodyPr>
          <a:lstStyle/>
          <a:p>
            <a:pPr algn="just">
              <a:lnSpc>
                <a:spcPts val="7228"/>
              </a:lnSpc>
            </a:pPr>
            <a:r>
              <a:rPr lang="en-US" sz="6396" b="1" u="sng">
                <a:solidFill>
                  <a:srgbClr val="5E17EB"/>
                </a:solidFill>
                <a:latin typeface="Poppins Bold"/>
                <a:ea typeface="Poppins Bold"/>
                <a:cs typeface="Poppins Bold"/>
                <a:sym typeface="Poppins Bold"/>
              </a:rPr>
              <a:t>Introduce a Cost Analysis:</a:t>
            </a:r>
          </a:p>
          <a:p>
            <a:pPr algn="just">
              <a:lnSpc>
                <a:spcPts val="7228"/>
              </a:lnSpc>
            </a:pPr>
            <a:endParaRPr lang="en-US" sz="6396" b="1" u="sng">
              <a:solidFill>
                <a:srgbClr val="5E17EB"/>
              </a:solidFill>
              <a:latin typeface="Poppins Bold"/>
              <a:ea typeface="Poppins Bold"/>
              <a:cs typeface="Poppins Bold"/>
              <a:sym typeface="Poppins Bold"/>
            </a:endParaRPr>
          </a:p>
          <a:p>
            <a:pPr algn="just">
              <a:lnSpc>
                <a:spcPts val="7228"/>
              </a:lnSpc>
            </a:pPr>
            <a:endParaRPr lang="en-US" sz="6396" b="1" u="sng">
              <a:solidFill>
                <a:srgbClr val="5E17EB"/>
              </a:solidFill>
              <a:latin typeface="Poppins Bold"/>
              <a:ea typeface="Poppins Bold"/>
              <a:cs typeface="Poppins Bold"/>
              <a:sym typeface="Poppins Bold"/>
            </a:endParaRPr>
          </a:p>
        </p:txBody>
      </p:sp>
      <p:sp>
        <p:nvSpPr>
          <p:cNvPr id="5" name="TextBox 5"/>
          <p:cNvSpPr txBox="1"/>
          <p:nvPr/>
        </p:nvSpPr>
        <p:spPr>
          <a:xfrm>
            <a:off x="1662550" y="3444467"/>
            <a:ext cx="14491011" cy="2093661"/>
          </a:xfrm>
          <a:prstGeom prst="rect">
            <a:avLst/>
          </a:prstGeom>
        </p:spPr>
        <p:txBody>
          <a:bodyPr lIns="0" tIns="0" rIns="0" bIns="0" rtlCol="0" anchor="t">
            <a:spAutoFit/>
          </a:bodyPr>
          <a:lstStyle/>
          <a:p>
            <a:pPr marL="604144" lvl="1" indent="-302072" algn="just">
              <a:lnSpc>
                <a:spcPts val="4197"/>
              </a:lnSpc>
              <a:buFont typeface="Arial"/>
              <a:buChar char="•"/>
            </a:pPr>
            <a:r>
              <a:rPr lang="en-US" sz="2798" b="1" spc="27" dirty="0">
                <a:solidFill>
                  <a:srgbClr val="5E17EB"/>
                </a:solidFill>
                <a:latin typeface="Poppins Bold"/>
                <a:ea typeface="Poppins Bold"/>
                <a:cs typeface="Poppins Bold"/>
                <a:sym typeface="Poppins Bold"/>
              </a:rPr>
              <a:t>Delivery Costs </a:t>
            </a:r>
            <a:r>
              <a:rPr lang="en-US" sz="2798" spc="27" dirty="0">
                <a:solidFill>
                  <a:srgbClr val="5E17EB"/>
                </a:solidFill>
                <a:latin typeface="Poppins"/>
                <a:ea typeface="Poppins"/>
                <a:cs typeface="Poppins"/>
                <a:sym typeface="Poppins"/>
              </a:rPr>
              <a:t>(fuel, time, resources).</a:t>
            </a:r>
          </a:p>
          <a:p>
            <a:pPr marL="604144" lvl="1" indent="-302072" algn="just">
              <a:lnSpc>
                <a:spcPts val="4197"/>
              </a:lnSpc>
              <a:buFont typeface="Arial"/>
              <a:buChar char="•"/>
            </a:pPr>
            <a:r>
              <a:rPr lang="en-US" sz="2798" b="1" spc="27" dirty="0">
                <a:solidFill>
                  <a:srgbClr val="5E17EB"/>
                </a:solidFill>
                <a:latin typeface="Poppins Bold"/>
                <a:ea typeface="Poppins Bold"/>
                <a:cs typeface="Poppins Bold"/>
                <a:sym typeface="Poppins Bold"/>
              </a:rPr>
              <a:t>Revenue </a:t>
            </a:r>
            <a:r>
              <a:rPr lang="en-US" sz="2798" spc="27" dirty="0">
                <a:solidFill>
                  <a:srgbClr val="5E17EB"/>
                </a:solidFill>
                <a:latin typeface="Poppins"/>
                <a:ea typeface="Poppins"/>
                <a:cs typeface="Poppins"/>
                <a:sym typeface="Poppins"/>
              </a:rPr>
              <a:t>(from the predicted orders)</a:t>
            </a:r>
            <a:r>
              <a:rPr lang="en-US" sz="2798" b="1" spc="27" dirty="0">
                <a:solidFill>
                  <a:srgbClr val="5E17EB"/>
                </a:solidFill>
                <a:latin typeface="Poppins Bold"/>
                <a:ea typeface="Poppins Bold"/>
                <a:cs typeface="Poppins Bold"/>
                <a:sym typeface="Poppins Bold"/>
              </a:rPr>
              <a:t>.</a:t>
            </a:r>
          </a:p>
          <a:p>
            <a:pPr marL="604144" lvl="1" indent="-302072" algn="just">
              <a:lnSpc>
                <a:spcPts val="4197"/>
              </a:lnSpc>
              <a:buFont typeface="Arial"/>
              <a:buChar char="•"/>
            </a:pPr>
            <a:r>
              <a:rPr lang="en-US" sz="2798" spc="27" dirty="0">
                <a:solidFill>
                  <a:srgbClr val="5E17EB"/>
                </a:solidFill>
                <a:latin typeface="Poppins"/>
                <a:ea typeface="Poppins"/>
                <a:cs typeface="Poppins"/>
                <a:sym typeface="Poppins"/>
              </a:rPr>
              <a:t>Add a profit/loss analysis based on the predictions.</a:t>
            </a:r>
          </a:p>
          <a:p>
            <a:pPr algn="just">
              <a:lnSpc>
                <a:spcPts val="4197"/>
              </a:lnSpc>
            </a:pPr>
            <a:endParaRPr lang="en-US" sz="2798" spc="27" dirty="0">
              <a:solidFill>
                <a:srgbClr val="5E17EB"/>
              </a:solidFill>
              <a:latin typeface="Poppins"/>
              <a:ea typeface="Poppins"/>
              <a:cs typeface="Poppins"/>
              <a:sym typeface="Poppins"/>
            </a:endParaRPr>
          </a:p>
        </p:txBody>
      </p:sp>
      <p:sp>
        <p:nvSpPr>
          <p:cNvPr id="6" name="Freeform 6"/>
          <p:cNvSpPr/>
          <p:nvPr/>
        </p:nvSpPr>
        <p:spPr>
          <a:xfrm rot="6116161" flipH="1">
            <a:off x="12581512" y="8111162"/>
            <a:ext cx="5607098" cy="6054561"/>
          </a:xfrm>
          <a:custGeom>
            <a:avLst/>
            <a:gdLst/>
            <a:ahLst/>
            <a:cxnLst/>
            <a:rect l="l" t="t" r="r" b="b"/>
            <a:pathLst>
              <a:path w="5607098" h="6054561">
                <a:moveTo>
                  <a:pt x="5607098" y="0"/>
                </a:moveTo>
                <a:lnTo>
                  <a:pt x="0" y="0"/>
                </a:lnTo>
                <a:lnTo>
                  <a:pt x="0" y="6054562"/>
                </a:lnTo>
                <a:lnTo>
                  <a:pt x="5607098" y="6054562"/>
                </a:lnTo>
                <a:lnTo>
                  <a:pt x="5607098" y="0"/>
                </a:lnTo>
                <a:close/>
              </a:path>
            </a:pathLst>
          </a:custGeom>
          <a:blipFill>
            <a:blip r:embed="rId4"/>
            <a:stretch>
              <a:fillRect/>
            </a:stretch>
          </a:blipFill>
        </p:spPr>
      </p:sp>
      <p:sp>
        <p:nvSpPr>
          <p:cNvPr id="7" name="TextBox 7"/>
          <p:cNvSpPr txBox="1"/>
          <p:nvPr/>
        </p:nvSpPr>
        <p:spPr>
          <a:xfrm>
            <a:off x="723376" y="2285072"/>
            <a:ext cx="3558977" cy="874214"/>
          </a:xfrm>
          <a:prstGeom prst="rect">
            <a:avLst/>
          </a:prstGeom>
        </p:spPr>
        <p:txBody>
          <a:bodyPr lIns="0" tIns="0" rIns="0" bIns="0" rtlCol="0" anchor="t">
            <a:spAutoFit/>
          </a:bodyPr>
          <a:lstStyle/>
          <a:p>
            <a:pPr marL="1122679" lvl="1" indent="-561340" algn="ctr">
              <a:lnSpc>
                <a:spcPts val="7279"/>
              </a:lnSpc>
              <a:buAutoNum type="arabicPeriod"/>
            </a:pPr>
            <a:r>
              <a:rPr lang="en-US" sz="5199" b="1" dirty="0" smtClean="0">
                <a:solidFill>
                  <a:srgbClr val="5E17EB"/>
                </a:solidFill>
                <a:latin typeface="Canva Sans Bold"/>
                <a:ea typeface="Canva Sans Bold"/>
                <a:cs typeface="Canva Sans Bold"/>
                <a:sym typeface="Canva Sans Bold"/>
              </a:rPr>
              <a:t>Metric</a:t>
            </a:r>
            <a:endParaRPr lang="en-US" sz="5199" b="1" dirty="0">
              <a:solidFill>
                <a:srgbClr val="5E17EB"/>
              </a:solidFill>
              <a:latin typeface="Canva Sans Bold"/>
              <a:ea typeface="Canva Sans Bold"/>
              <a:cs typeface="Canva Sans Bold"/>
              <a:sym typeface="Canva Sans Bold"/>
            </a:endParaRPr>
          </a:p>
        </p:txBody>
      </p:sp>
      <p:sp>
        <p:nvSpPr>
          <p:cNvPr id="8" name="TextBox 8"/>
          <p:cNvSpPr txBox="1"/>
          <p:nvPr/>
        </p:nvSpPr>
        <p:spPr>
          <a:xfrm>
            <a:off x="1662550" y="6602273"/>
            <a:ext cx="14491011" cy="2093661"/>
          </a:xfrm>
          <a:prstGeom prst="rect">
            <a:avLst/>
          </a:prstGeom>
        </p:spPr>
        <p:txBody>
          <a:bodyPr lIns="0" tIns="0" rIns="0" bIns="0" rtlCol="0" anchor="t">
            <a:spAutoFit/>
          </a:bodyPr>
          <a:lstStyle/>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Base Cost per Order:</a:t>
            </a:r>
            <a:r>
              <a:rPr lang="en-US" sz="2798" spc="27">
                <a:solidFill>
                  <a:srgbClr val="5E17EB"/>
                </a:solidFill>
                <a:latin typeface="Poppins"/>
                <a:ea typeface="Poppins"/>
                <a:cs typeface="Poppins"/>
                <a:sym typeface="Poppins"/>
              </a:rPr>
              <a:t> $5 CAD.</a:t>
            </a:r>
          </a:p>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Distance Cost:</a:t>
            </a:r>
            <a:r>
              <a:rPr lang="en-US" sz="2798" spc="27">
                <a:solidFill>
                  <a:srgbClr val="5E17EB"/>
                </a:solidFill>
                <a:latin typeface="Poppins"/>
                <a:ea typeface="Poppins"/>
                <a:cs typeface="Poppins"/>
                <a:sym typeface="Poppins"/>
              </a:rPr>
              <a:t> $0.5 CAD/km.</a:t>
            </a:r>
          </a:p>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Revenue per Order:</a:t>
            </a:r>
            <a:r>
              <a:rPr lang="en-US" sz="2798" spc="27">
                <a:solidFill>
                  <a:srgbClr val="5E17EB"/>
                </a:solidFill>
                <a:latin typeface="Poppins"/>
                <a:ea typeface="Poppins"/>
                <a:cs typeface="Poppins"/>
                <a:sym typeface="Poppins"/>
              </a:rPr>
              <a:t> $15 CAD.</a:t>
            </a:r>
          </a:p>
          <a:p>
            <a:pPr algn="just">
              <a:lnSpc>
                <a:spcPts val="4197"/>
              </a:lnSpc>
            </a:pPr>
            <a:endParaRPr lang="en-US" sz="2798" spc="27">
              <a:solidFill>
                <a:srgbClr val="5E17EB"/>
              </a:solidFill>
              <a:latin typeface="Poppins"/>
              <a:ea typeface="Poppins"/>
              <a:cs typeface="Poppins"/>
              <a:sym typeface="Poppins"/>
            </a:endParaRPr>
          </a:p>
        </p:txBody>
      </p:sp>
      <p:sp>
        <p:nvSpPr>
          <p:cNvPr id="9" name="TextBox 9"/>
          <p:cNvSpPr txBox="1"/>
          <p:nvPr/>
        </p:nvSpPr>
        <p:spPr>
          <a:xfrm>
            <a:off x="1106537" y="5442878"/>
            <a:ext cx="4281289" cy="887095"/>
          </a:xfrm>
          <a:prstGeom prst="rect">
            <a:avLst/>
          </a:prstGeom>
        </p:spPr>
        <p:txBody>
          <a:bodyPr lIns="0" tIns="0" rIns="0" bIns="0" rtlCol="0" anchor="t">
            <a:spAutoFit/>
          </a:bodyPr>
          <a:lstStyle/>
          <a:p>
            <a:pPr algn="ctr">
              <a:lnSpc>
                <a:spcPts val="7279"/>
              </a:lnSpc>
            </a:pPr>
            <a:r>
              <a:rPr lang="en-US" sz="5199" b="1" dirty="0" smtClean="0">
                <a:solidFill>
                  <a:srgbClr val="5E17EB"/>
                </a:solidFill>
                <a:latin typeface="Canva Sans Bold"/>
                <a:ea typeface="Canva Sans Bold"/>
                <a:cs typeface="Canva Sans Bold"/>
                <a:sym typeface="Canva Sans Bold"/>
              </a:rPr>
              <a:t>2.Parameter</a:t>
            </a:r>
            <a:endParaRPr lang="en-US" sz="5199" b="1" dirty="0">
              <a:solidFill>
                <a:srgbClr val="5E17EB"/>
              </a:solidFill>
              <a:latin typeface="Canva Sans Bold"/>
              <a:ea typeface="Canva Sans Bold"/>
              <a:cs typeface="Canva Sans Bold"/>
              <a:sym typeface="Canva Sans Bo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asvg="http://schemas.microsoft.com/office/drawing/2016/SVG/main" xmlns="" r:embed="rId3"/>
                </a:ext>
              </a:extLst>
            </a:blip>
            <a:stretch>
              <a:fillRect r="-2022"/>
            </a:stretch>
          </a:blipFill>
        </p:spPr>
      </p:sp>
      <p:sp>
        <p:nvSpPr>
          <p:cNvPr id="4" name="Freeform 4"/>
          <p:cNvSpPr/>
          <p:nvPr/>
        </p:nvSpPr>
        <p:spPr>
          <a:xfrm>
            <a:off x="1941236" y="1834084"/>
            <a:ext cx="13749225" cy="7923282"/>
          </a:xfrm>
          <a:custGeom>
            <a:avLst/>
            <a:gdLst/>
            <a:ahLst/>
            <a:cxnLst/>
            <a:rect l="l" t="t" r="r" b="b"/>
            <a:pathLst>
              <a:path w="13749225" h="7923282">
                <a:moveTo>
                  <a:pt x="0" y="0"/>
                </a:moveTo>
                <a:lnTo>
                  <a:pt x="13749225" y="0"/>
                </a:lnTo>
                <a:lnTo>
                  <a:pt x="13749225" y="7923283"/>
                </a:lnTo>
                <a:lnTo>
                  <a:pt x="0" y="7923283"/>
                </a:lnTo>
                <a:lnTo>
                  <a:pt x="0" y="0"/>
                </a:lnTo>
                <a:close/>
              </a:path>
            </a:pathLst>
          </a:custGeom>
          <a:blipFill>
            <a:blip r:embed="rId4"/>
            <a:stretch>
              <a:fillRect t="-23093" r="-37469" b="-11090"/>
            </a:stretch>
          </a:blipFill>
        </p:spPr>
      </p:sp>
      <p:sp>
        <p:nvSpPr>
          <p:cNvPr id="5" name="TextBox 5"/>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6" name="TextBox 6"/>
          <p:cNvSpPr txBox="1"/>
          <p:nvPr/>
        </p:nvSpPr>
        <p:spPr>
          <a:xfrm>
            <a:off x="700548" y="349768"/>
            <a:ext cx="8115300" cy="1331032"/>
          </a:xfrm>
          <a:prstGeom prst="rect">
            <a:avLst/>
          </a:prstGeom>
        </p:spPr>
        <p:txBody>
          <a:bodyPr lIns="0" tIns="0" rIns="0" bIns="0" rtlCol="0" anchor="t">
            <a:spAutoFit/>
          </a:bodyPr>
          <a:lstStyle/>
          <a:p>
            <a:pPr algn="just">
              <a:lnSpc>
                <a:spcPts val="9782"/>
              </a:lnSpc>
            </a:pPr>
            <a:r>
              <a:rPr lang="en-US" sz="8657" b="1">
                <a:solidFill>
                  <a:srgbClr val="5E17EB"/>
                </a:solidFill>
                <a:latin typeface="Poppins Bold"/>
                <a:ea typeface="Poppins Bold"/>
                <a:cs typeface="Poppins Bold"/>
                <a:sym typeface="Poppins Bold"/>
              </a:rPr>
              <a:t>Achievement</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579</Words>
  <Application>Microsoft Office PowerPoint</Application>
  <PresentationFormat>Custom</PresentationFormat>
  <Paragraphs>62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Calibri</vt:lpstr>
      <vt:lpstr>Canva Sans Bold</vt:lpstr>
      <vt:lpstr>Montserrat Bold</vt:lpstr>
      <vt:lpstr>Arial</vt:lpstr>
      <vt:lpstr>Poppins Bold</vt:lpstr>
      <vt:lpstr>Poppins</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cp:lastModifiedBy>shreya patel</cp:lastModifiedBy>
  <cp:revision>3</cp:revision>
  <dcterms:created xsi:type="dcterms:W3CDTF">2006-08-16T00:00:00Z</dcterms:created>
  <dcterms:modified xsi:type="dcterms:W3CDTF">2024-12-06T19:19:03Z</dcterms:modified>
  <dc:identifier>DAGYhzIZPHo</dc:identifier>
</cp:coreProperties>
</file>

<file path=docProps/thumbnail.jpeg>
</file>